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8" r:id="rId4"/>
    <p:sldId id="257" r:id="rId5"/>
    <p:sldId id="259"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6" d="100"/>
          <a:sy n="96" d="100"/>
        </p:scale>
        <p:origin x="135" y="5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6367117" y="534670"/>
            <a:ext cx="1267460" cy="1264920"/>
          </a:xfrm>
          <a:prstGeom prst="rect">
            <a:avLst/>
          </a:prstGeom>
        </p:spPr>
      </p:pic>
      <p:sp>
        <p:nvSpPr>
          <p:cNvPr id="4" name="文本框 3"/>
          <p:cNvSpPr txBox="1"/>
          <p:nvPr/>
        </p:nvSpPr>
        <p:spPr>
          <a:xfrm>
            <a:off x="561340" y="781685"/>
            <a:ext cx="3786505" cy="586105"/>
          </a:xfrm>
          <a:prstGeom prst="rect">
            <a:avLst/>
          </a:prstGeom>
          <a:solidFill>
            <a:schemeClr val="accent1">
              <a:lumMod val="75000"/>
            </a:schemeClr>
          </a:solidFill>
        </p:spPr>
        <p:txBody>
          <a:bodyPr wrap="square" rtlCol="0">
            <a:noAutofit/>
          </a:bodyPr>
          <a:lstStyle/>
          <a:p>
            <a:pPr algn="ctr"/>
            <a:r>
              <a:rPr lang="zh-CN" altLang="en-US" sz="3200" dirty="0">
                <a:solidFill>
                  <a:schemeClr val="bg1"/>
                </a:solidFill>
              </a:rPr>
              <a:t>大工</a:t>
            </a:r>
            <a:r>
              <a:rPr lang="en-US" altLang="zh-CN" sz="3200" dirty="0">
                <a:solidFill>
                  <a:schemeClr val="bg1"/>
                </a:solidFill>
              </a:rPr>
              <a:t>“</a:t>
            </a:r>
            <a:r>
              <a:rPr lang="zh-CN" altLang="en-US" sz="3200" dirty="0">
                <a:solidFill>
                  <a:schemeClr val="bg1"/>
                </a:solidFill>
              </a:rPr>
              <a:t>赤甲红</a:t>
            </a:r>
            <a:r>
              <a:rPr lang="en-US" altLang="zh-CN" sz="3200" dirty="0">
                <a:solidFill>
                  <a:schemeClr val="bg1"/>
                </a:solidFill>
              </a:rPr>
              <a:t>”</a:t>
            </a:r>
            <a:r>
              <a:rPr lang="zh-CN" altLang="en-US" sz="3200" dirty="0">
                <a:solidFill>
                  <a:schemeClr val="bg1"/>
                </a:solidFill>
              </a:rPr>
              <a:t>队</a:t>
            </a:r>
            <a:endParaRPr lang="en-US" altLang="zh-CN" sz="3200" dirty="0">
              <a:solidFill>
                <a:schemeClr val="bg1"/>
              </a:solidFill>
            </a:endParaRPr>
          </a:p>
        </p:txBody>
      </p:sp>
      <p:cxnSp>
        <p:nvCxnSpPr>
          <p:cNvPr id="5" name="直接连接符 4"/>
          <p:cNvCxnSpPr/>
          <p:nvPr/>
        </p:nvCxnSpPr>
        <p:spPr>
          <a:xfrm flipH="1">
            <a:off x="549910" y="442595"/>
            <a:ext cx="10160" cy="1356995"/>
          </a:xfrm>
          <a:prstGeom prst="line">
            <a:avLst/>
          </a:prstGeom>
          <a:ln w="31750" cap="rnd">
            <a:solidFill>
              <a:schemeClr val="accent1">
                <a:lumMod val="75000"/>
              </a:schemeClr>
            </a:solidFill>
            <a:round/>
          </a:ln>
        </p:spPr>
        <p:style>
          <a:lnRef idx="0">
            <a:srgbClr val="FFFFFF"/>
          </a:lnRef>
          <a:fillRef idx="0">
            <a:srgbClr val="FFFFFF"/>
          </a:fillRef>
          <a:effectRef idx="0">
            <a:srgbClr val="FFFFFF"/>
          </a:effectRef>
          <a:fontRef idx="minor">
            <a:schemeClr val="tx1"/>
          </a:fontRef>
        </p:style>
      </p:cxnSp>
      <p:sp>
        <p:nvSpPr>
          <p:cNvPr id="6" name="文本框 5"/>
          <p:cNvSpPr txBox="1"/>
          <p:nvPr/>
        </p:nvSpPr>
        <p:spPr>
          <a:xfrm>
            <a:off x="560070" y="2046605"/>
            <a:ext cx="6440777" cy="4093428"/>
          </a:xfrm>
          <a:prstGeom prst="rect">
            <a:avLst/>
          </a:prstGeom>
          <a:noFill/>
        </p:spPr>
        <p:txBody>
          <a:bodyPr wrap="square" rtlCol="0">
            <a:spAutoFit/>
          </a:bodyPr>
          <a:lstStyle/>
          <a:p>
            <a:pPr indent="457200"/>
            <a:r>
              <a:rPr lang="zh-CN" altLang="en-US" sz="2000" dirty="0"/>
              <a:t>针对海洋复杂环境作业难题，本团队打造了水下敏捷抓取机器人，专注于海流干扰、供电受限、负载运输等挑战。</a:t>
            </a:r>
            <a:endParaRPr lang="en-US" altLang="zh-CN" sz="2000" dirty="0"/>
          </a:p>
          <a:p>
            <a:pPr indent="457200"/>
            <a:r>
              <a:rPr lang="zh-CN" altLang="en-US" sz="2000" dirty="0"/>
              <a:t>机器人采用开放框架结构，配合 </a:t>
            </a:r>
            <a:r>
              <a:rPr lang="en-US" altLang="zh-CN" sz="2000" dirty="0"/>
              <a:t>8 </a:t>
            </a:r>
            <a:r>
              <a:rPr lang="zh-CN" altLang="en-US" sz="2000" dirty="0"/>
              <a:t>台大推力推进器，实现全向灵活运动，具备</a:t>
            </a:r>
            <a:r>
              <a:rPr lang="en-US" altLang="zh-CN" sz="2000" dirty="0"/>
              <a:t>3</a:t>
            </a:r>
            <a:r>
              <a:rPr lang="zh-CN" altLang="en-US" sz="2000" dirty="0"/>
              <a:t>节以上抗流能力。表面经防紫外线处理，搭配 </a:t>
            </a:r>
            <a:r>
              <a:rPr lang="en-US" altLang="zh-CN" sz="2000" dirty="0"/>
              <a:t>316L </a:t>
            </a:r>
            <a:r>
              <a:rPr lang="zh-CN" altLang="en-US" sz="2000" dirty="0"/>
              <a:t>不锈钢紧固件与牺牲锌块，预留浮力和配重模块，加强抗腐蚀。内置大容量电芯，续航超 </a:t>
            </a:r>
            <a:r>
              <a:rPr lang="en-US" altLang="zh-CN" sz="2000" dirty="0"/>
              <a:t>3 </a:t>
            </a:r>
            <a:r>
              <a:rPr lang="zh-CN" altLang="en-US" sz="2000" dirty="0"/>
              <a:t>小时，摆脱外接供电束缚，适应全天候海洋作业。</a:t>
            </a:r>
            <a:endParaRPr lang="en-US" altLang="zh-CN" sz="2000" dirty="0"/>
          </a:p>
          <a:p>
            <a:pPr indent="457200"/>
            <a:r>
              <a:rPr lang="zh-CN" altLang="en-US" sz="2000" dirty="0"/>
              <a:t>内置自研水下相机，融合云台稳定算法，提供高清水下视觉感知能力。集成水深、水温、姿态等传感器，使用 </a:t>
            </a:r>
            <a:r>
              <a:rPr lang="en-US" altLang="zh-CN" sz="2000" dirty="0" err="1"/>
              <a:t>RovLink</a:t>
            </a:r>
            <a:r>
              <a:rPr lang="en-US" altLang="zh-CN" sz="2000" dirty="0"/>
              <a:t> </a:t>
            </a:r>
            <a:r>
              <a:rPr lang="zh-CN" altLang="en-US" sz="2000" dirty="0"/>
              <a:t>协议提供高可靠传输。</a:t>
            </a:r>
            <a:endParaRPr lang="en-US" altLang="zh-CN" sz="2000" dirty="0"/>
          </a:p>
          <a:p>
            <a:pPr indent="457200"/>
            <a:r>
              <a:rPr lang="zh-CN" altLang="en-US" sz="2000" dirty="0"/>
              <a:t>控制箱配备通用接口、低功耗高亮屏，即插即用、操作便捷。</a:t>
            </a:r>
            <a:endParaRPr lang="zh-CN" altLang="en-US" sz="2000" dirty="0"/>
          </a:p>
        </p:txBody>
      </p:sp>
      <p:pic>
        <p:nvPicPr>
          <p:cNvPr id="2" name="图片 1"/>
          <p:cNvPicPr>
            <a:picLocks noChangeAspect="1"/>
          </p:cNvPicPr>
          <p:nvPr/>
        </p:nvPicPr>
        <p:blipFill>
          <a:blip r:embed="rId2"/>
          <a:stretch>
            <a:fillRect/>
          </a:stretch>
        </p:blipFill>
        <p:spPr>
          <a:xfrm>
            <a:off x="7141265" y="2660026"/>
            <a:ext cx="4232124" cy="3174361"/>
          </a:xfrm>
          <a:prstGeom prst="rect">
            <a:avLst/>
          </a:prstGeom>
        </p:spPr>
      </p:pic>
      <p:pic>
        <p:nvPicPr>
          <p:cNvPr id="7" name="Picture 4" descr="大连理工大学校徽,重庆大学校徽,天津大学校徽_大山谷图库"/>
          <p:cNvPicPr>
            <a:picLocks noChangeAspect="1" noChangeArrowheads="1"/>
          </p:cNvPicPr>
          <p:nvPr/>
        </p:nvPicPr>
        <p:blipFill>
          <a:blip r:embed="rId3"/>
          <a:srcRect/>
          <a:stretch>
            <a:fillRect/>
          </a:stretch>
        </p:blipFill>
        <p:spPr bwMode="auto">
          <a:xfrm>
            <a:off x="4687617" y="511760"/>
            <a:ext cx="1311346" cy="13133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1"/>
          <a:stretch>
            <a:fillRect/>
          </a:stretch>
        </p:blipFill>
        <p:spPr>
          <a:xfrm>
            <a:off x="113932" y="2159633"/>
            <a:ext cx="5502214" cy="3616434"/>
          </a:xfrm>
          <a:prstGeom prst="rect">
            <a:avLst/>
          </a:prstGeom>
        </p:spPr>
      </p:pic>
      <p:grpSp>
        <p:nvGrpSpPr>
          <p:cNvPr id="13" name="组合 12"/>
          <p:cNvGrpSpPr/>
          <p:nvPr/>
        </p:nvGrpSpPr>
        <p:grpSpPr>
          <a:xfrm>
            <a:off x="4711403" y="457197"/>
            <a:ext cx="6225678" cy="1541721"/>
            <a:chOff x="4679509" y="510362"/>
            <a:chExt cx="5435600" cy="1541721"/>
          </a:xfrm>
        </p:grpSpPr>
        <p:sp>
          <p:nvSpPr>
            <p:cNvPr id="14" name="矩形: 圆角 13"/>
            <p:cNvSpPr/>
            <p:nvPr/>
          </p:nvSpPr>
          <p:spPr>
            <a:xfrm>
              <a:off x="4679509" y="811322"/>
              <a:ext cx="5435600" cy="939800"/>
            </a:xfrm>
            <a:prstGeom prst="roundRect">
              <a:avLst/>
            </a:prstGeom>
            <a:gradFill flip="none" rotWithShape="1">
              <a:gsLst>
                <a:gs pos="0">
                  <a:schemeClr val="accent1"/>
                </a:gs>
                <a:gs pos="48000">
                  <a:schemeClr val="accent1">
                    <a:lumMod val="40000"/>
                    <a:lumOff val="60000"/>
                  </a:schemeClr>
                </a:gs>
                <a:gs pos="100000">
                  <a:schemeClr val="accent1">
                    <a:lumMod val="20000"/>
                    <a:lumOff val="80000"/>
                  </a:schemeClr>
                </a:gs>
              </a:gsLst>
              <a:lin ang="135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黑体" panose="02010609060101010101" pitchFamily="49" charset="-122"/>
                  <a:ea typeface="黑体" panose="02010609060101010101" pitchFamily="49" charset="-122"/>
                </a:rPr>
                <a:t>大连理工大学“</a:t>
              </a:r>
              <a:r>
                <a:rPr lang="en-US" altLang="zh-CN" sz="2400" b="1" dirty="0" err="1">
                  <a:latin typeface="黑体" panose="02010609060101010101" pitchFamily="49" charset="-122"/>
                  <a:ea typeface="黑体" panose="02010609060101010101" pitchFamily="49" charset="-122"/>
                </a:rPr>
                <a:t>OurEDA</a:t>
              </a:r>
              <a:r>
                <a:rPr lang="zh-CN" altLang="en-US" sz="2400" b="1" dirty="0">
                  <a:latin typeface="黑体" panose="02010609060101010101" pitchFamily="49" charset="-122"/>
                  <a:ea typeface="黑体" panose="02010609060101010101" pitchFamily="49" charset="-122"/>
                </a:rPr>
                <a:t>”队</a:t>
              </a:r>
              <a:endParaRPr lang="zh-CN" altLang="en-US" sz="2400" b="1" dirty="0">
                <a:latin typeface="黑体" panose="02010609060101010101" pitchFamily="49" charset="-122"/>
                <a:ea typeface="黑体" panose="02010609060101010101" pitchFamily="49" charset="-122"/>
              </a:endParaRPr>
            </a:p>
          </p:txBody>
        </p:sp>
        <p:cxnSp>
          <p:nvCxnSpPr>
            <p:cNvPr id="15" name="直接连接符 14"/>
            <p:cNvCxnSpPr/>
            <p:nvPr/>
          </p:nvCxnSpPr>
          <p:spPr>
            <a:xfrm flipV="1">
              <a:off x="4722041" y="510362"/>
              <a:ext cx="0" cy="1541721"/>
            </a:xfrm>
            <a:prstGeom prst="line">
              <a:avLst/>
            </a:prstGeom>
            <a:ln w="127000"/>
          </p:spPr>
          <p:style>
            <a:lnRef idx="1">
              <a:schemeClr val="accent1"/>
            </a:lnRef>
            <a:fillRef idx="0">
              <a:schemeClr val="accent1"/>
            </a:fillRef>
            <a:effectRef idx="0">
              <a:schemeClr val="accent1"/>
            </a:effectRef>
            <a:fontRef idx="minor">
              <a:schemeClr val="tx1"/>
            </a:fontRef>
          </p:style>
        </p:cxnSp>
      </p:grpSp>
      <p:pic>
        <p:nvPicPr>
          <p:cNvPr id="16" name="Picture 4" descr="大连理工大学校徽,重庆大学校徽,天津大学校徽_大山谷图库"/>
          <p:cNvPicPr>
            <a:picLocks noChangeAspect="1" noChangeArrowheads="1"/>
          </p:cNvPicPr>
          <p:nvPr/>
        </p:nvPicPr>
        <p:blipFill>
          <a:blip r:embed="rId2"/>
          <a:srcRect/>
          <a:stretch>
            <a:fillRect/>
          </a:stretch>
        </p:blipFill>
        <p:spPr bwMode="auto">
          <a:xfrm>
            <a:off x="2814091" y="614934"/>
            <a:ext cx="1311346" cy="1313395"/>
          </a:xfrm>
          <a:prstGeom prst="rect">
            <a:avLst/>
          </a:prstGeom>
          <a:noFill/>
          <a:extLst>
            <a:ext uri="{909E8E84-426E-40DD-AFC4-6F175D3DCCD1}">
              <a14:hiddenFill xmlns:a14="http://schemas.microsoft.com/office/drawing/2010/main">
                <a:solidFill>
                  <a:srgbClr val="FFFFFF"/>
                </a:solidFill>
              </a14:hiddenFill>
            </a:ext>
          </a:extLst>
        </p:spPr>
      </p:pic>
      <p:sp>
        <p:nvSpPr>
          <p:cNvPr id="17" name="文本框 16"/>
          <p:cNvSpPr txBox="1"/>
          <p:nvPr/>
        </p:nvSpPr>
        <p:spPr>
          <a:xfrm>
            <a:off x="4775367" y="1982911"/>
            <a:ext cx="6225672" cy="3766096"/>
          </a:xfrm>
          <a:prstGeom prst="rect">
            <a:avLst/>
          </a:prstGeom>
          <a:noFill/>
        </p:spPr>
        <p:txBody>
          <a:bodyPr wrap="square" rtlCol="0">
            <a:spAutoFit/>
          </a:bodyPr>
          <a:lstStyle/>
          <a:p>
            <a:pPr indent="457200"/>
            <a:r>
              <a:rPr lang="zh-CN" altLang="zh-CN" sz="2000" dirty="0"/>
              <a:t>机器人选取开放框架结构</a:t>
            </a:r>
            <a:r>
              <a:rPr lang="zh-CN" altLang="en-US" sz="2000" dirty="0"/>
              <a:t>，</a:t>
            </a:r>
            <a:r>
              <a:rPr lang="zh-CN" altLang="zh-CN" sz="2000" dirty="0"/>
              <a:t>耐压舱以压力容器和铝合金法兰组装而成，</a:t>
            </a:r>
            <a:r>
              <a:rPr lang="zh-CN" altLang="en-US" sz="2000" dirty="0"/>
              <a:t>搭载</a:t>
            </a:r>
            <a:r>
              <a:rPr lang="zh-CN" altLang="zh-CN" sz="2000" dirty="0"/>
              <a:t>六台水下推进器</a:t>
            </a:r>
            <a:r>
              <a:rPr lang="zh-CN" altLang="en-US" sz="2000" dirty="0"/>
              <a:t>，提供</a:t>
            </a:r>
            <a:r>
              <a:rPr lang="en-US" altLang="zh-CN" sz="2000" dirty="0"/>
              <a:t>4</a:t>
            </a:r>
            <a:r>
              <a:rPr lang="zh-CN" altLang="en-US" sz="2000" dirty="0"/>
              <a:t>自由度</a:t>
            </a:r>
            <a:r>
              <a:rPr lang="zh-CN" altLang="zh-CN" sz="2000" dirty="0"/>
              <a:t>运动</a:t>
            </a:r>
            <a:r>
              <a:rPr lang="zh-CN" altLang="en-US" sz="2000" dirty="0"/>
              <a:t>能力，</a:t>
            </a:r>
            <a:r>
              <a:rPr lang="zh-CN" altLang="zh-CN" sz="2000" dirty="0"/>
              <a:t>便于执行观测和作业。为完成精准作业，机器人还搭载</a:t>
            </a:r>
            <a:r>
              <a:rPr lang="zh-CN" altLang="en-US" sz="2000" dirty="0"/>
              <a:t>不同作业组件以实现</a:t>
            </a:r>
            <a:r>
              <a:rPr lang="zh-CN" altLang="zh-CN" sz="2000" dirty="0"/>
              <a:t>网箱清理、船底清理、缆绳切割、水下打捞、应急救援等任务</a:t>
            </a:r>
            <a:r>
              <a:rPr lang="zh-CN" altLang="en-US" sz="2000" dirty="0"/>
              <a:t>。</a:t>
            </a:r>
            <a:endParaRPr lang="en-US" altLang="zh-CN" sz="2000" dirty="0"/>
          </a:p>
          <a:p>
            <a:pPr indent="457200"/>
            <a:r>
              <a:rPr lang="zh-CN" altLang="zh-CN" sz="2000" dirty="0"/>
              <a:t>为精准感知当前机器人所处环境和作业情况，</a:t>
            </a:r>
            <a:r>
              <a:rPr lang="zh-CN" altLang="en-US" sz="2000" dirty="0"/>
              <a:t>机体</a:t>
            </a:r>
            <a:r>
              <a:rPr lang="zh-CN" altLang="zh-CN" sz="2000" dirty="0"/>
              <a:t>配备水温</a:t>
            </a:r>
            <a:r>
              <a:rPr lang="zh-CN" altLang="en-US" sz="2000" dirty="0"/>
              <a:t>、</a:t>
            </a:r>
            <a:r>
              <a:rPr lang="zh-CN" altLang="zh-CN" sz="2000" dirty="0"/>
              <a:t>水深</a:t>
            </a:r>
            <a:r>
              <a:rPr lang="zh-CN" altLang="en-US" sz="2000" dirty="0"/>
              <a:t>、舱温、姿态传感器。</a:t>
            </a:r>
            <a:endParaRPr lang="en-US" altLang="zh-CN" sz="2000" dirty="0"/>
          </a:p>
          <a:p>
            <a:pPr indent="457200"/>
            <a:r>
              <a:rPr lang="zh-CN" altLang="en-US" sz="2000" dirty="0"/>
              <a:t>选用电力线载波</a:t>
            </a:r>
            <a:r>
              <a:rPr lang="zh-CN" altLang="zh-CN" sz="2000" dirty="0"/>
              <a:t>作为通信方案</a:t>
            </a:r>
            <a:r>
              <a:rPr lang="zh-CN" altLang="en-US" sz="2000" dirty="0"/>
              <a:t>，基于 </a:t>
            </a:r>
            <a:r>
              <a:rPr lang="en-US" altLang="zh-CN" sz="2000" dirty="0" err="1"/>
              <a:t>RovLink</a:t>
            </a:r>
            <a:r>
              <a:rPr lang="en-US" altLang="zh-CN" sz="2000" dirty="0"/>
              <a:t> </a:t>
            </a:r>
            <a:r>
              <a:rPr lang="zh-CN" altLang="en-US" sz="2000" dirty="0"/>
              <a:t>协议</a:t>
            </a:r>
            <a:r>
              <a:rPr lang="zh-CN" altLang="zh-CN" sz="2000" dirty="0"/>
              <a:t>满足工况下</a:t>
            </a:r>
            <a:r>
              <a:rPr lang="zh-CN" altLang="en-US" sz="2000" dirty="0"/>
              <a:t>的高带宽实时图像和指令流传输。机器人</a:t>
            </a:r>
            <a:r>
              <a:rPr lang="zh-CN" altLang="zh-CN" sz="2000" dirty="0"/>
              <a:t>控制系统采用前后端解耦设计，</a:t>
            </a:r>
            <a:r>
              <a:rPr lang="zh-CN" altLang="en-US" sz="2000" dirty="0"/>
              <a:t>搭载自研图像处理模组和软件栈，实现高效感知、精准控制。</a:t>
            </a:r>
            <a:endParaRPr lang="zh-CN" altLang="zh-CN" sz="2000" dirty="0"/>
          </a:p>
          <a:p>
            <a:pPr>
              <a:lnSpc>
                <a:spcPct val="120000"/>
              </a:lnSpc>
            </a:pPr>
            <a:endParaRPr lang="en-US" altLang="zh-CN" dirty="0">
              <a:latin typeface="黑体" panose="02010609060101010101" pitchFamily="49" charset="-122"/>
              <a:ea typeface="黑体" panose="02010609060101010101" pitchFamily="49" charset="-122"/>
            </a:endParaRPr>
          </a:p>
        </p:txBody>
      </p:sp>
      <p:pic>
        <p:nvPicPr>
          <p:cNvPr id="21" name="图片 20"/>
          <p:cNvPicPr>
            <a:picLocks noChangeAspect="1"/>
          </p:cNvPicPr>
          <p:nvPr/>
        </p:nvPicPr>
        <p:blipFill>
          <a:blip r:embed="rId3"/>
          <a:stretch>
            <a:fillRect/>
          </a:stretch>
        </p:blipFill>
        <p:spPr>
          <a:xfrm>
            <a:off x="969901" y="598000"/>
            <a:ext cx="1477569" cy="131339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0365" y="2478405"/>
            <a:ext cx="6973487" cy="3785652"/>
          </a:xfrm>
          <a:prstGeom prst="rect">
            <a:avLst/>
          </a:prstGeom>
          <a:noFill/>
        </p:spPr>
        <p:txBody>
          <a:bodyPr wrap="square" rtlCol="0" anchor="t">
            <a:spAutoFit/>
          </a:bodyPr>
          <a:lstStyle/>
          <a:p>
            <a:pPr indent="457200"/>
            <a:r>
              <a:rPr lang="zh-CN" altLang="en-US" sz="2000" dirty="0"/>
              <a:t>该机器人结构上使用开放框架支撑，设计一体式存储仓，并基于连杆机构和大开合角翻转机械手来适配多种品类的海产品抓取。</a:t>
            </a:r>
            <a:endParaRPr lang="en-US" altLang="zh-CN" sz="2000" dirty="0"/>
          </a:p>
          <a:p>
            <a:pPr indent="457200"/>
            <a:r>
              <a:rPr lang="zh-CN" altLang="en-US" sz="2000" dirty="0"/>
              <a:t>搭载八台大功率推进器，支持全向运动，利用俯仰功能可快速整理舱内物品。配备了</a:t>
            </a:r>
            <a:r>
              <a:rPr lang="en-US" altLang="zh-CN" sz="2000" dirty="0"/>
              <a:t>24V 32Ah </a:t>
            </a:r>
            <a:r>
              <a:rPr lang="zh-CN" altLang="en-US" sz="2000" dirty="0"/>
              <a:t>大容量三元锂快拆电池仓来保障续航。</a:t>
            </a:r>
            <a:endParaRPr lang="en-US" altLang="zh-CN" sz="2000" dirty="0"/>
          </a:p>
          <a:p>
            <a:pPr indent="457200"/>
            <a:r>
              <a:rPr lang="zh-CN" altLang="en-US" sz="2000" dirty="0"/>
              <a:t>电控系统模块化，使用中文</a:t>
            </a:r>
            <a:r>
              <a:rPr lang="en-US" altLang="zh-CN" sz="2000" dirty="0"/>
              <a:t> OSD </a:t>
            </a:r>
            <a:r>
              <a:rPr lang="zh-CN" altLang="en-US" sz="2000" dirty="0"/>
              <a:t>控制器，便于用户使用。搭载自研 </a:t>
            </a:r>
            <a:r>
              <a:rPr lang="en-US" altLang="zh-CN" sz="2000" dirty="0"/>
              <a:t>1000 </a:t>
            </a:r>
            <a:r>
              <a:rPr lang="zh-CN" altLang="en-US" sz="2000" dirty="0"/>
              <a:t>线水下 </a:t>
            </a:r>
            <a:r>
              <a:rPr lang="en-US" altLang="zh-CN" sz="2000" dirty="0"/>
              <a:t>CCD </a:t>
            </a:r>
            <a:r>
              <a:rPr lang="zh-CN" altLang="en-US" sz="2000" dirty="0"/>
              <a:t>相机，笔筒式外观搭配大角度舵机云台，性能优良。</a:t>
            </a:r>
            <a:endParaRPr lang="en-US" altLang="zh-CN" sz="2000" dirty="0"/>
          </a:p>
          <a:p>
            <a:pPr indent="457200"/>
            <a:r>
              <a:rPr lang="zh-CN" altLang="en-US" sz="2000" dirty="0"/>
              <a:t>控制箱开箱即用、全中文屏显，提供绝对航向、相对偏航参考，</a:t>
            </a:r>
            <a:r>
              <a:rPr lang="en-US" altLang="zh-CN" sz="2000" dirty="0"/>
              <a:t>IP66 </a:t>
            </a:r>
            <a:r>
              <a:rPr lang="zh-CN" altLang="en-US" sz="2000" dirty="0"/>
              <a:t>防水设计适应船上颠簸环境。同时支持</a:t>
            </a:r>
            <a:r>
              <a:rPr lang="en-US" altLang="zh-CN" sz="2000" dirty="0"/>
              <a:t> ROS </a:t>
            </a:r>
            <a:r>
              <a:rPr lang="zh-CN" altLang="en-US" sz="2000" dirty="0"/>
              <a:t>格式上传传感器数据。</a:t>
            </a:r>
            <a:endParaRPr lang="zh-CN" altLang="en-US" sz="2000" dirty="0"/>
          </a:p>
        </p:txBody>
      </p:sp>
      <p:sp>
        <p:nvSpPr>
          <p:cNvPr id="4" name="文本框 3"/>
          <p:cNvSpPr txBox="1"/>
          <p:nvPr/>
        </p:nvSpPr>
        <p:spPr>
          <a:xfrm>
            <a:off x="2812415" y="914400"/>
            <a:ext cx="3786505" cy="586105"/>
          </a:xfrm>
          <a:prstGeom prst="rect">
            <a:avLst/>
          </a:prstGeom>
          <a:solidFill>
            <a:schemeClr val="accent1">
              <a:lumMod val="75000"/>
            </a:schemeClr>
          </a:solidFill>
        </p:spPr>
        <p:txBody>
          <a:bodyPr wrap="square" rtlCol="0">
            <a:noAutofit/>
          </a:bodyPr>
          <a:lstStyle/>
          <a:p>
            <a:pPr algn="ctr"/>
            <a:r>
              <a:rPr lang="zh-CN" altLang="en-US" sz="3200" dirty="0">
                <a:solidFill>
                  <a:schemeClr val="bg1"/>
                </a:solidFill>
              </a:rPr>
              <a:t>大工</a:t>
            </a:r>
            <a:r>
              <a:rPr lang="en-US" altLang="zh-CN" sz="3200" dirty="0">
                <a:solidFill>
                  <a:schemeClr val="bg1"/>
                </a:solidFill>
              </a:rPr>
              <a:t>“</a:t>
            </a:r>
            <a:r>
              <a:rPr lang="zh-CN" altLang="en-US" sz="3200" dirty="0">
                <a:solidFill>
                  <a:schemeClr val="bg1"/>
                </a:solidFill>
              </a:rPr>
              <a:t>叮咚鸡</a:t>
            </a:r>
            <a:r>
              <a:rPr lang="en-US" altLang="zh-CN" sz="3200" dirty="0">
                <a:solidFill>
                  <a:schemeClr val="bg1"/>
                </a:solidFill>
              </a:rPr>
              <a:t>”</a:t>
            </a:r>
            <a:r>
              <a:rPr lang="zh-CN" altLang="en-US" sz="3200" dirty="0">
                <a:solidFill>
                  <a:schemeClr val="bg1"/>
                </a:solidFill>
              </a:rPr>
              <a:t>队</a:t>
            </a:r>
            <a:endParaRPr lang="en-US" altLang="zh-CN" sz="3200" dirty="0">
              <a:solidFill>
                <a:schemeClr val="bg1"/>
              </a:solidFill>
            </a:endParaRPr>
          </a:p>
        </p:txBody>
      </p:sp>
      <p:cxnSp>
        <p:nvCxnSpPr>
          <p:cNvPr id="5" name="直接连接符 4"/>
          <p:cNvCxnSpPr/>
          <p:nvPr/>
        </p:nvCxnSpPr>
        <p:spPr>
          <a:xfrm flipH="1">
            <a:off x="2800985" y="575310"/>
            <a:ext cx="10160" cy="1356995"/>
          </a:xfrm>
          <a:prstGeom prst="line">
            <a:avLst/>
          </a:prstGeom>
          <a:ln w="31750" cap="rnd">
            <a:solidFill>
              <a:schemeClr val="accent1">
                <a:lumMod val="75000"/>
              </a:schemeClr>
            </a:solidFill>
            <a:round/>
          </a:ln>
        </p:spPr>
        <p:style>
          <a:lnRef idx="0">
            <a:srgbClr val="FFFFFF"/>
          </a:lnRef>
          <a:fillRef idx="0">
            <a:srgbClr val="FFFFFF"/>
          </a:fillRef>
          <a:effectRef idx="0">
            <a:srgbClr val="FFFFFF"/>
          </a:effectRef>
          <a:fontRef idx="minor">
            <a:schemeClr val="tx1"/>
          </a:fontRef>
        </p:style>
      </p:cxnSp>
      <p:pic>
        <p:nvPicPr>
          <p:cNvPr id="12" name="图片 11" descr="设计队徽"/>
          <p:cNvPicPr>
            <a:picLocks noChangeAspect="1"/>
          </p:cNvPicPr>
          <p:nvPr/>
        </p:nvPicPr>
        <p:blipFill>
          <a:blip r:embed="rId1"/>
          <a:stretch>
            <a:fillRect/>
          </a:stretch>
        </p:blipFill>
        <p:spPr>
          <a:xfrm>
            <a:off x="771525" y="396240"/>
            <a:ext cx="1715770" cy="1715770"/>
          </a:xfrm>
          <a:prstGeom prst="rect">
            <a:avLst/>
          </a:prstGeom>
        </p:spPr>
      </p:pic>
      <p:pic>
        <p:nvPicPr>
          <p:cNvPr id="2" name="图片 1"/>
          <p:cNvPicPr>
            <a:picLocks noChangeAspect="1"/>
          </p:cNvPicPr>
          <p:nvPr/>
        </p:nvPicPr>
        <p:blipFill>
          <a:blip r:embed="rId2"/>
          <a:srcRect/>
          <a:stretch>
            <a:fillRect/>
          </a:stretch>
        </p:blipFill>
        <p:spPr bwMode="auto">
          <a:xfrm>
            <a:off x="6698174" y="2102071"/>
            <a:ext cx="5274310" cy="39560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a:srcRect/>
          <a:stretch>
            <a:fillRect/>
          </a:stretch>
        </p:blipFill>
        <p:spPr bwMode="auto">
          <a:xfrm>
            <a:off x="912623" y="476696"/>
            <a:ext cx="1702980" cy="17029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组合 9"/>
          <p:cNvGrpSpPr/>
          <p:nvPr/>
        </p:nvGrpSpPr>
        <p:grpSpPr>
          <a:xfrm>
            <a:off x="4711403" y="457197"/>
            <a:ext cx="6225678" cy="1541721"/>
            <a:chOff x="4679509" y="510362"/>
            <a:chExt cx="5435600" cy="1541721"/>
          </a:xfrm>
        </p:grpSpPr>
        <p:sp>
          <p:nvSpPr>
            <p:cNvPr id="5" name="矩形: 圆角 4"/>
            <p:cNvSpPr/>
            <p:nvPr/>
          </p:nvSpPr>
          <p:spPr>
            <a:xfrm>
              <a:off x="4679509" y="811322"/>
              <a:ext cx="5435600" cy="939800"/>
            </a:xfrm>
            <a:prstGeom prst="roundRect">
              <a:avLst/>
            </a:prstGeom>
            <a:gradFill flip="none" rotWithShape="1">
              <a:gsLst>
                <a:gs pos="0">
                  <a:schemeClr val="accent1"/>
                </a:gs>
                <a:gs pos="48000">
                  <a:schemeClr val="accent1">
                    <a:lumMod val="60000"/>
                    <a:lumOff val="40000"/>
                  </a:schemeClr>
                </a:gs>
                <a:gs pos="100000">
                  <a:schemeClr val="accent1">
                    <a:lumMod val="20000"/>
                    <a:lumOff val="80000"/>
                  </a:schemeClr>
                </a:gs>
              </a:gsLst>
              <a:lin ang="135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黑体" panose="02010609060101010101" pitchFamily="49" charset="-122"/>
                  <a:ea typeface="黑体" panose="02010609060101010101" pitchFamily="49" charset="-122"/>
                </a:rPr>
                <a:t>大连理工大学“哈基米”队</a:t>
              </a:r>
              <a:endParaRPr lang="zh-CN" altLang="en-US" sz="2400" b="1" dirty="0">
                <a:latin typeface="黑体" panose="02010609060101010101" pitchFamily="49" charset="-122"/>
                <a:ea typeface="黑体" panose="02010609060101010101" pitchFamily="49" charset="-122"/>
              </a:endParaRPr>
            </a:p>
          </p:txBody>
        </p:sp>
        <p:cxnSp>
          <p:nvCxnSpPr>
            <p:cNvPr id="7" name="直接连接符 6"/>
            <p:cNvCxnSpPr/>
            <p:nvPr/>
          </p:nvCxnSpPr>
          <p:spPr>
            <a:xfrm flipV="1">
              <a:off x="4722041" y="510362"/>
              <a:ext cx="0" cy="1541721"/>
            </a:xfrm>
            <a:prstGeom prst="line">
              <a:avLst/>
            </a:prstGeom>
            <a:ln w="127000"/>
          </p:spPr>
          <p:style>
            <a:lnRef idx="1">
              <a:schemeClr val="accent1"/>
            </a:lnRef>
            <a:fillRef idx="0">
              <a:schemeClr val="accent1"/>
            </a:fillRef>
            <a:effectRef idx="0">
              <a:schemeClr val="accent1"/>
            </a:effectRef>
            <a:fontRef idx="minor">
              <a:schemeClr val="tx1"/>
            </a:fontRef>
          </p:style>
        </p:cxnSp>
      </p:grpSp>
      <p:pic>
        <p:nvPicPr>
          <p:cNvPr id="1028" name="Picture 4" descr="大连理工大学校徽,重庆大学校徽,天津大学校徽_大山谷图库"/>
          <p:cNvPicPr>
            <a:picLocks noChangeAspect="1" noChangeArrowheads="1"/>
          </p:cNvPicPr>
          <p:nvPr/>
        </p:nvPicPr>
        <p:blipFill>
          <a:blip r:embed="rId2"/>
          <a:srcRect/>
          <a:stretch>
            <a:fillRect/>
          </a:stretch>
        </p:blipFill>
        <p:spPr bwMode="auto">
          <a:xfrm>
            <a:off x="2814091" y="614934"/>
            <a:ext cx="1311346" cy="1313395"/>
          </a:xfrm>
          <a:prstGeom prst="rect">
            <a:avLst/>
          </a:prstGeom>
          <a:noFill/>
          <a:extLst>
            <a:ext uri="{909E8E84-426E-40DD-AFC4-6F175D3DCCD1}">
              <a14:hiddenFill xmlns:a14="http://schemas.microsoft.com/office/drawing/2010/main">
                <a:solidFill>
                  <a:srgbClr val="FFFFFF"/>
                </a:solidFill>
              </a14:hiddenFill>
            </a:ext>
          </a:extLst>
        </p:spPr>
      </p:pic>
      <p:sp>
        <p:nvSpPr>
          <p:cNvPr id="11" name="文本框 10"/>
          <p:cNvSpPr txBox="1"/>
          <p:nvPr/>
        </p:nvSpPr>
        <p:spPr>
          <a:xfrm>
            <a:off x="4775367" y="1982911"/>
            <a:ext cx="6225672" cy="4498283"/>
          </a:xfrm>
          <a:prstGeom prst="rect">
            <a:avLst/>
          </a:prstGeom>
          <a:noFill/>
        </p:spPr>
        <p:txBody>
          <a:bodyPr wrap="square" rtlCol="0">
            <a:spAutoFit/>
          </a:bodyPr>
          <a:lstStyle/>
          <a:p>
            <a:pPr indent="457200">
              <a:lnSpc>
                <a:spcPct val="120000"/>
              </a:lnSpc>
            </a:pPr>
            <a:r>
              <a:rPr lang="zh-CN" altLang="en-US" sz="2000" dirty="0"/>
              <a:t>该型水下机器人以 </a:t>
            </a:r>
            <a:r>
              <a:rPr lang="en-US" altLang="zh-CN" sz="2000" dirty="0"/>
              <a:t>ABS </a:t>
            </a:r>
            <a:r>
              <a:rPr lang="zh-CN" altLang="en-US" sz="2000" dirty="0"/>
              <a:t>工程塑料为框架，基于快拆组件完成机械臂、收集框、云台等功能附件的快速组合，具有坚固耐腐蚀的水下作业优势。内置大容量动力电芯，续航长达 </a:t>
            </a:r>
            <a:r>
              <a:rPr lang="en-US" altLang="zh-CN" sz="2000" dirty="0"/>
              <a:t>3 </a:t>
            </a:r>
            <a:r>
              <a:rPr lang="zh-CN" altLang="en-US" sz="2000" dirty="0"/>
              <a:t>小时，能够满足长时间海中作业需求。</a:t>
            </a:r>
            <a:endParaRPr lang="en-US" altLang="zh-CN" sz="2000" dirty="0"/>
          </a:p>
          <a:p>
            <a:pPr indent="457200">
              <a:lnSpc>
                <a:spcPct val="120000"/>
              </a:lnSpc>
            </a:pPr>
            <a:r>
              <a:rPr lang="zh-CN" altLang="en-US" sz="2000" dirty="0"/>
              <a:t>机器人使用 </a:t>
            </a:r>
            <a:r>
              <a:rPr lang="en-US" altLang="zh-CN" sz="2000" dirty="0">
                <a:sym typeface="+mn-ea"/>
              </a:rPr>
              <a:t>Nvidia Jetson NX </a:t>
            </a:r>
            <a:r>
              <a:rPr lang="zh-CN" altLang="en-US" sz="2000" dirty="0">
                <a:sym typeface="+mn-ea"/>
              </a:rPr>
              <a:t>计算卡为主控，</a:t>
            </a:r>
            <a:r>
              <a:rPr lang="zh-CN" altLang="en-US" sz="2000" dirty="0"/>
              <a:t>提供水温、水深、姿态等</a:t>
            </a:r>
            <a:r>
              <a:rPr lang="zh-CN" altLang="en-US" sz="2000" dirty="0">
                <a:sym typeface="+mn-ea"/>
              </a:rPr>
              <a:t>多种传感器采集模块。结构上</a:t>
            </a:r>
            <a:r>
              <a:rPr lang="zh-CN" altLang="en-US" sz="2000" dirty="0"/>
              <a:t>沿袭</a:t>
            </a:r>
            <a:r>
              <a:rPr lang="en-US" altLang="zh-CN" sz="2000" dirty="0"/>
              <a:t> 8 </a:t>
            </a:r>
            <a:r>
              <a:rPr lang="zh-CN" altLang="en-US" sz="2000" dirty="0"/>
              <a:t>推进器、</a:t>
            </a:r>
            <a:r>
              <a:rPr lang="en-US" altLang="zh-CN" sz="2000" dirty="0"/>
              <a:t>2 </a:t>
            </a:r>
            <a:r>
              <a:rPr lang="zh-CN" altLang="en-US" sz="2000" dirty="0"/>
              <a:t>自由度机械臂设计，主控部署可快速参数整定的定向、定深、自稳 </a:t>
            </a:r>
            <a:r>
              <a:rPr lang="en-US" altLang="zh-CN" sz="2000" dirty="0"/>
              <a:t>PID </a:t>
            </a:r>
            <a:r>
              <a:rPr lang="zh-CN" altLang="en-US" sz="2000" dirty="0"/>
              <a:t>控制算法，能够在进行灵敏抓取作业的同时有效抵抗波浪和海底暗流影响。同时机器人搭载自研高清水下相机，基于自研多媒体软件栈提供 </a:t>
            </a:r>
            <a:r>
              <a:rPr lang="en-US" altLang="zh-CN" sz="2000" dirty="0"/>
              <a:t>80ms </a:t>
            </a:r>
            <a:r>
              <a:rPr lang="zh-CN" altLang="en-US" sz="2000" dirty="0"/>
              <a:t>内低延迟图传。</a:t>
            </a:r>
            <a:endParaRPr lang="en-US" altLang="zh-CN" sz="2000" dirty="0"/>
          </a:p>
        </p:txBody>
      </p:sp>
      <p:pic>
        <p:nvPicPr>
          <p:cNvPr id="3" name="图片 2"/>
          <p:cNvPicPr>
            <a:picLocks noChangeAspect="1"/>
          </p:cNvPicPr>
          <p:nvPr/>
        </p:nvPicPr>
        <p:blipFill>
          <a:blip r:embed="rId3"/>
          <a:srcRect/>
          <a:stretch>
            <a:fillRect/>
          </a:stretch>
        </p:blipFill>
        <p:spPr bwMode="auto">
          <a:xfrm>
            <a:off x="-49669" y="1941445"/>
            <a:ext cx="5945333" cy="4459358"/>
          </a:xfrm>
          <a:prstGeom prst="rect">
            <a:avLst/>
          </a:prstGeom>
          <a:noFill/>
          <a:ln>
            <a:noFill/>
          </a:ln>
        </p:spPr>
      </p:pic>
    </p:spTree>
  </p:cSld>
  <p:clrMapOvr>
    <a:masterClrMapping/>
  </p:clrMapOvr>
</p:sld>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1082</Words>
  <Application>WPS 演示</Application>
  <PresentationFormat>宽屏</PresentationFormat>
  <Paragraphs>26</Paragraphs>
  <Slides>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vt:i4>
      </vt:variant>
    </vt:vector>
  </HeadingPairs>
  <TitlesOfParts>
    <vt:vector size="12" baseType="lpstr">
      <vt:lpstr>Arial</vt:lpstr>
      <vt:lpstr>宋体</vt:lpstr>
      <vt:lpstr>Wingdings</vt:lpstr>
      <vt:lpstr>黑体</vt:lpstr>
      <vt:lpstr>微软雅黑</vt:lpstr>
      <vt:lpstr>Calibri</vt:lpstr>
      <vt:lpstr>Arial Unicode MS</vt:lpstr>
      <vt:lpstr>WPS</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Justin Chen</cp:lastModifiedBy>
  <cp:revision>24</cp:revision>
  <dcterms:created xsi:type="dcterms:W3CDTF">2023-08-09T12:44:00Z</dcterms:created>
  <dcterms:modified xsi:type="dcterms:W3CDTF">2025-08-14T13:15:38Z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895FFB70728C44AD89214D7E0A44443D_13</vt:lpwstr>
  </property>
</Properties>
</file>